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941" autoAdjust="0"/>
  </p:normalViewPr>
  <p:slideViewPr>
    <p:cSldViewPr>
      <p:cViewPr varScale="1">
        <p:scale>
          <a:sx n="72" d="100"/>
          <a:sy n="72" d="100"/>
        </p:scale>
        <p:origin x="-11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19" name="18 Marcador de pie de página"/>
          <p:cNvSpPr>
            <a:spLocks noGrp="1"/>
          </p:cNvSpPr>
          <p:nvPr>
            <p:ph type="ftr" sz="quarter" idx="11"/>
          </p:nvPr>
        </p:nvSpPr>
        <p:spPr/>
        <p:txBody>
          <a:bodyPr/>
          <a:lstStyle/>
          <a:p>
            <a:endParaRPr lang="es-CO"/>
          </a:p>
        </p:txBody>
      </p:sp>
      <p:sp>
        <p:nvSpPr>
          <p:cNvPr id="27" name="26 Marcador de número de diapositiva"/>
          <p:cNvSpPr>
            <a:spLocks noGrp="1"/>
          </p:cNvSpPr>
          <p:nvPr>
            <p:ph type="sldNum" sz="quarter" idx="12"/>
          </p:nvPr>
        </p:nvSpPr>
        <p:spPr/>
        <p:txBody>
          <a:bodyPr/>
          <a:lstStyle/>
          <a:p>
            <a:fld id="{112FE174-DCDF-4FAE-9A6B-7007D405CCA5}"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12FE174-DCDF-4FAE-9A6B-7007D405CCA5}"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12FE174-DCDF-4FAE-9A6B-7007D405CCA5}"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12FE174-DCDF-4FAE-9A6B-7007D405CCA5}"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112FE174-DCDF-4FAE-9A6B-7007D405CCA5}"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12FE174-DCDF-4FAE-9A6B-7007D405CCA5}"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112FE174-DCDF-4FAE-9A6B-7007D405CCA5}"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8" name="7 Marcador de número de diapositiva"/>
          <p:cNvSpPr>
            <a:spLocks noGrp="1"/>
          </p:cNvSpPr>
          <p:nvPr>
            <p:ph type="sldNum" sz="quarter" idx="11"/>
          </p:nvPr>
        </p:nvSpPr>
        <p:spPr/>
        <p:txBody>
          <a:bodyPr/>
          <a:lstStyle/>
          <a:p>
            <a:fld id="{112FE174-DCDF-4FAE-9A6B-7007D405CCA5}" type="slidenum">
              <a:rPr lang="es-CO" smtClean="0"/>
              <a:t>‹Nº›</a:t>
            </a:fld>
            <a:endParaRPr lang="es-CO"/>
          </a:p>
        </p:txBody>
      </p:sp>
      <p:sp>
        <p:nvSpPr>
          <p:cNvPr id="9" name="8 Marcador de pie de página"/>
          <p:cNvSpPr>
            <a:spLocks noGrp="1"/>
          </p:cNvSpPr>
          <p:nvPr>
            <p:ph type="ftr" sz="quarter" idx="12"/>
          </p:nvPr>
        </p:nvSpPr>
        <p:spPr/>
        <p:txBody>
          <a:bodyPr/>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112FE174-DCDF-4FAE-9A6B-7007D405CCA5}"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83CD477-5CAB-418A-B46F-3CBBE9AA5869}" type="datetimeFigureOut">
              <a:rPr lang="es-CO" smtClean="0"/>
              <a:t>15/03/2014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156448" y="6422064"/>
            <a:ext cx="762000" cy="365125"/>
          </a:xfrm>
        </p:spPr>
        <p:txBody>
          <a:bodyPr/>
          <a:lstStyle/>
          <a:p>
            <a:fld id="{112FE174-DCDF-4FAE-9A6B-7007D405CCA5}"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E83CD477-5CAB-418A-B46F-3CBBE9AA5869}" type="datetimeFigureOut">
              <a:rPr lang="es-CO" smtClean="0"/>
              <a:t>15/03/2014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112FE174-DCDF-4FAE-9A6B-7007D405CCA5}"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83CD477-5CAB-418A-B46F-3CBBE9AA5869}" type="datetimeFigureOut">
              <a:rPr lang="es-CO" smtClean="0"/>
              <a:t>15/03/2014</a:t>
            </a:fld>
            <a:endParaRPr lang="es-CO"/>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CO"/>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12FE174-DCDF-4FAE-9A6B-7007D405CCA5}"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rezi.com/" TargetMode="External"/><Relationship Id="rId2" Type="http://schemas.openxmlformats.org/officeDocument/2006/relationships/hyperlink" Target="http://www.youtube.com/" TargetMode="External"/><Relationship Id="rId1" Type="http://schemas.openxmlformats.org/officeDocument/2006/relationships/slideLayout" Target="../slideLayouts/slideLayout2.xml"/><Relationship Id="rId4" Type="http://schemas.openxmlformats.org/officeDocument/2006/relationships/hyperlink" Target="http://www.webnode.e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 TargetMode="External"/><Relationship Id="rId2" Type="http://schemas.openxmlformats.org/officeDocument/2006/relationships/hyperlink" Target="http://www.prezi.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mindomo.com/" TargetMode="External"/><Relationship Id="rId2" Type="http://schemas.openxmlformats.org/officeDocument/2006/relationships/hyperlink" Target="http://www.youtube.com/" TargetMode="External"/><Relationship Id="rId1" Type="http://schemas.openxmlformats.org/officeDocument/2006/relationships/slideLayout" Target="../slideLayouts/slideLayout2.xml"/><Relationship Id="rId4" Type="http://schemas.openxmlformats.org/officeDocument/2006/relationships/hyperlink" Target="http://www.myenglish2.webnode.co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voki.com/" TargetMode="External"/><Relationship Id="rId2" Type="http://schemas.openxmlformats.org/officeDocument/2006/relationships/hyperlink" Target="http://www.toodoo.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prezi.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alameo.com/" TargetMode="External"/><Relationship Id="rId2" Type="http://schemas.openxmlformats.org/officeDocument/2006/relationships/hyperlink" Target="http://www.gliff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9064" y="1196752"/>
            <a:ext cx="6480048" cy="4442048"/>
          </a:xfrm>
        </p:spPr>
        <p:txBody>
          <a:bodyPr>
            <a:normAutofit/>
          </a:bodyPr>
          <a:lstStyle/>
          <a:p>
            <a:pPr algn="l"/>
            <a:r>
              <a:rPr lang="es-CO" cap="none" dirty="0">
                <a:effectLst>
                  <a:outerShdw blurRad="38100" dist="38100" dir="2700000" algn="tl">
                    <a:srgbClr val="000000">
                      <a:alpha val="43137"/>
                    </a:srgbClr>
                  </a:outerShdw>
                </a:effectLst>
                <a:latin typeface="Arial" pitchFamily="34" charset="0"/>
                <a:cs typeface="Arial" pitchFamily="34" charset="0"/>
              </a:rPr>
              <a:t>G</a:t>
            </a:r>
            <a:r>
              <a:rPr lang="es-CO" cap="none" dirty="0" smtClean="0">
                <a:effectLst>
                  <a:outerShdw blurRad="38100" dist="38100" dir="2700000" algn="tl">
                    <a:srgbClr val="000000">
                      <a:alpha val="43137"/>
                    </a:srgbClr>
                  </a:outerShdw>
                </a:effectLst>
                <a:latin typeface="Arial" pitchFamily="34" charset="0"/>
                <a:cs typeface="Arial" pitchFamily="34" charset="0"/>
              </a:rPr>
              <a:t>uía para mejorar el proceso enseñanza-aprendizaje en el área de lengua extranjera en el grado 6°</a:t>
            </a:r>
            <a:endParaRPr lang="es-CO" cap="none" dirty="0">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1574132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178524526"/>
              </p:ext>
            </p:extLst>
          </p:nvPr>
        </p:nvGraphicFramePr>
        <p:xfrm>
          <a:off x="457200" y="908050"/>
          <a:ext cx="8229600" cy="5217160"/>
        </p:xfrm>
        <a:graphic>
          <a:graphicData uri="http://schemas.openxmlformats.org/drawingml/2006/table">
            <a:tbl>
              <a:tblPr firstRow="1" bandRow="1">
                <a:tableStyleId>{5940675A-B579-460E-94D1-54222C63F5DA}</a:tableStyleId>
              </a:tblPr>
              <a:tblGrid>
                <a:gridCol w="2057400"/>
                <a:gridCol w="2057400"/>
                <a:gridCol w="2057400"/>
                <a:gridCol w="2057400"/>
              </a:tblGrid>
              <a:tr h="370840">
                <a:tc gridSpan="4">
                  <a:txBody>
                    <a:bodyPr/>
                    <a:lstStyle/>
                    <a:p>
                      <a:pPr algn="ctr"/>
                      <a:r>
                        <a:rPr lang="es-CO" b="1" dirty="0" smtClean="0"/>
                        <a:t>UNIDAD 3</a:t>
                      </a:r>
                      <a:endParaRPr lang="es-CO" b="1" dirty="0"/>
                    </a:p>
                  </a:txBody>
                  <a:tcPr/>
                </a:tc>
                <a:tc hMerge="1">
                  <a:txBody>
                    <a:bodyPr/>
                    <a:lstStyle/>
                    <a:p>
                      <a:endParaRPr lang="es-CO" dirty="0"/>
                    </a:p>
                  </a:txBody>
                  <a:tcPr/>
                </a:tc>
                <a:tc hMerge="1">
                  <a:txBody>
                    <a:bodyPr/>
                    <a:lstStyle/>
                    <a:p>
                      <a:endParaRPr lang="es-CO" dirty="0"/>
                    </a:p>
                  </a:txBody>
                  <a:tcPr/>
                </a:tc>
                <a:tc hMerge="1">
                  <a:txBody>
                    <a:bodyPr/>
                    <a:lstStyle/>
                    <a:p>
                      <a:endParaRPr lang="es-CO" dirty="0"/>
                    </a:p>
                  </a:txBody>
                  <a:tcPr/>
                </a:tc>
              </a:tr>
              <a:tr h="370840">
                <a:tc>
                  <a:txBody>
                    <a:bodyPr/>
                    <a:lstStyle/>
                    <a:p>
                      <a:pPr algn="ctr"/>
                      <a:r>
                        <a:rPr lang="es-CO" b="1" dirty="0" smtClean="0"/>
                        <a:t>Contenidos</a:t>
                      </a:r>
                      <a:endParaRPr lang="es-CO" b="1" dirty="0"/>
                    </a:p>
                  </a:txBody>
                  <a:tcPr/>
                </a:tc>
                <a:tc>
                  <a:txBody>
                    <a:bodyPr/>
                    <a:lstStyle/>
                    <a:p>
                      <a:r>
                        <a:rPr lang="es-CO" b="1" dirty="0" smtClean="0"/>
                        <a:t>Recursos</a:t>
                      </a:r>
                      <a:r>
                        <a:rPr lang="es-CO" b="1" baseline="0" dirty="0" smtClean="0"/>
                        <a:t> Utilizados</a:t>
                      </a:r>
                      <a:endParaRPr lang="es-CO" b="1" dirty="0"/>
                    </a:p>
                  </a:txBody>
                  <a:tcPr/>
                </a:tc>
                <a:tc>
                  <a:txBody>
                    <a:bodyPr/>
                    <a:lstStyle/>
                    <a:p>
                      <a:pPr algn="ctr"/>
                      <a:r>
                        <a:rPr lang="es-CO" b="1" dirty="0" smtClean="0"/>
                        <a:t>Actividades</a:t>
                      </a:r>
                      <a:endParaRPr lang="es-CO" b="1" dirty="0"/>
                    </a:p>
                  </a:txBody>
                  <a:tcPr/>
                </a:tc>
                <a:tc>
                  <a:txBody>
                    <a:bodyPr/>
                    <a:lstStyle/>
                    <a:p>
                      <a:r>
                        <a:rPr lang="es-CO" b="1" dirty="0" smtClean="0"/>
                        <a:t>Entregables por el estudiante /</a:t>
                      </a:r>
                    </a:p>
                    <a:p>
                      <a:r>
                        <a:rPr lang="es-CO" b="1" dirty="0" smtClean="0"/>
                        <a:t>Trabajo en clase</a:t>
                      </a:r>
                      <a:endParaRPr lang="es-CO" b="1" dirty="0"/>
                    </a:p>
                  </a:txBody>
                  <a:tcPr/>
                </a:tc>
              </a:tr>
              <a:tr h="370840">
                <a:tc>
                  <a:txBody>
                    <a:bodyPr/>
                    <a:lstStyle/>
                    <a:p>
                      <a:r>
                        <a:rPr lang="es-CO" dirty="0" smtClean="0"/>
                        <a:t>WH questions</a:t>
                      </a:r>
                    </a:p>
                    <a:p>
                      <a:endParaRPr lang="es-CO" dirty="0" smtClean="0"/>
                    </a:p>
                    <a:p>
                      <a:endParaRPr lang="es-CO" dirty="0" smtClean="0"/>
                    </a:p>
                    <a:p>
                      <a:endParaRPr lang="es-CO" dirty="0" smtClean="0"/>
                    </a:p>
                    <a:p>
                      <a:r>
                        <a:rPr lang="es-CO" dirty="0" smtClean="0"/>
                        <a:t>Virtualbook</a:t>
                      </a:r>
                      <a:endParaRPr lang="es-CO" dirty="0"/>
                    </a:p>
                  </a:txBody>
                  <a:tcPr/>
                </a:tc>
                <a:tc>
                  <a:txBody>
                    <a:bodyPr/>
                    <a:lstStyle/>
                    <a:p>
                      <a:r>
                        <a:rPr lang="es-CO" dirty="0" smtClean="0">
                          <a:hlinkClick r:id="rId2"/>
                        </a:rPr>
                        <a:t>www.youtube.com</a:t>
                      </a:r>
                      <a:endParaRPr lang="es-CO" dirty="0" smtClean="0"/>
                    </a:p>
                    <a:p>
                      <a:r>
                        <a:rPr lang="es-CO" dirty="0" smtClean="0">
                          <a:hlinkClick r:id="rId3"/>
                        </a:rPr>
                        <a:t>www.prezi.com</a:t>
                      </a:r>
                      <a:endParaRPr lang="es-CO" dirty="0" smtClean="0"/>
                    </a:p>
                    <a:p>
                      <a:endParaRPr lang="es-CO" dirty="0" smtClean="0"/>
                    </a:p>
                    <a:p>
                      <a:endParaRPr lang="es-CO" dirty="0" smtClean="0"/>
                    </a:p>
                    <a:p>
                      <a:r>
                        <a:rPr lang="es-CO" dirty="0" smtClean="0">
                          <a:hlinkClick r:id="rId4"/>
                        </a:rPr>
                        <a:t>www.webnode.es</a:t>
                      </a:r>
                      <a:endParaRPr lang="es-CO" dirty="0" smtClean="0"/>
                    </a:p>
                    <a:p>
                      <a:endParaRPr lang="es-CO" dirty="0" smtClean="0"/>
                    </a:p>
                  </a:txBody>
                  <a:tcPr/>
                </a:tc>
                <a:tc>
                  <a:txBody>
                    <a:bodyPr/>
                    <a:lstStyle/>
                    <a:p>
                      <a:r>
                        <a:rPr lang="es-CO" dirty="0" smtClean="0"/>
                        <a:t>Observar un video referente al tema.</a:t>
                      </a:r>
                    </a:p>
                    <a:p>
                      <a:endParaRPr lang="es-CO" dirty="0" smtClean="0"/>
                    </a:p>
                    <a:p>
                      <a:endParaRPr lang="es-CO"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CO" dirty="0" smtClean="0"/>
                        <a:t>Registrar en webnode los temas vistos en la primera unidad, realizando así una especie de libro virtual.</a:t>
                      </a:r>
                    </a:p>
                    <a:p>
                      <a:pPr marL="0" marR="0" indent="0" algn="l" defTabSz="914400" rtl="0" eaLnBrk="1" fontAlgn="auto" latinLnBrk="0" hangingPunct="1">
                        <a:lnSpc>
                          <a:spcPct val="100000"/>
                        </a:lnSpc>
                        <a:spcBef>
                          <a:spcPts val="0"/>
                        </a:spcBef>
                        <a:spcAft>
                          <a:spcPts val="0"/>
                        </a:spcAft>
                        <a:buClrTx/>
                        <a:buSzTx/>
                        <a:buFontTx/>
                        <a:buNone/>
                        <a:tabLst/>
                        <a:defRPr/>
                      </a:pPr>
                      <a:endParaRPr lang="es-CO"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s-CO" dirty="0" smtClean="0"/>
                    </a:p>
                    <a:p>
                      <a:endParaRPr lang="es-CO" dirty="0"/>
                    </a:p>
                  </a:txBody>
                  <a:tcPr/>
                </a:tc>
                <a:tc>
                  <a:txBody>
                    <a:bodyPr/>
                    <a:lstStyle/>
                    <a:p>
                      <a:r>
                        <a:rPr lang="es-CO" dirty="0" smtClean="0"/>
                        <a:t>Explicar el tema en Prezi.</a:t>
                      </a:r>
                    </a:p>
                    <a:p>
                      <a:endParaRPr lang="es-CO" dirty="0" smtClean="0"/>
                    </a:p>
                    <a:p>
                      <a:endParaRPr lang="es-CO" dirty="0" smtClean="0"/>
                    </a:p>
                    <a:p>
                      <a:r>
                        <a:rPr lang="es-CO" dirty="0" smtClean="0"/>
                        <a:t>Socializar</a:t>
                      </a:r>
                      <a:r>
                        <a:rPr lang="es-CO" baseline="0" dirty="0" smtClean="0"/>
                        <a:t> el trabajo propuesto ante los compañeros.</a:t>
                      </a:r>
                      <a:endParaRPr lang="es-CO" dirty="0"/>
                    </a:p>
                  </a:txBody>
                  <a:tcPr/>
                </a:tc>
              </a:tr>
            </a:tbl>
          </a:graphicData>
        </a:graphic>
      </p:graphicFrame>
    </p:spTree>
    <p:extLst>
      <p:ext uri="{BB962C8B-B14F-4D97-AF65-F5344CB8AC3E}">
        <p14:creationId xmlns:p14="http://schemas.microsoft.com/office/powerpoint/2010/main" val="3111397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927603122"/>
              </p:ext>
            </p:extLst>
          </p:nvPr>
        </p:nvGraphicFramePr>
        <p:xfrm>
          <a:off x="457200" y="1196752"/>
          <a:ext cx="8229600" cy="3657600"/>
        </p:xfrm>
        <a:graphic>
          <a:graphicData uri="http://schemas.openxmlformats.org/drawingml/2006/table">
            <a:tbl>
              <a:tblPr firstRow="1" bandRow="1">
                <a:tableStyleId>{5940675A-B579-460E-94D1-54222C63F5DA}</a:tableStyleId>
              </a:tblPr>
              <a:tblGrid>
                <a:gridCol w="2057400"/>
                <a:gridCol w="2057400"/>
                <a:gridCol w="2057400"/>
                <a:gridCol w="2057400"/>
              </a:tblGrid>
              <a:tr h="774288">
                <a:tc>
                  <a:txBody>
                    <a:bodyPr/>
                    <a:lstStyle/>
                    <a:p>
                      <a:r>
                        <a:rPr lang="es-CO" dirty="0" smtClean="0"/>
                        <a:t>Simple Present tense</a:t>
                      </a:r>
                    </a:p>
                    <a:p>
                      <a:endParaRPr lang="es-CO" dirty="0" smtClean="0"/>
                    </a:p>
                    <a:p>
                      <a:endParaRPr lang="es-CO" dirty="0" smtClean="0"/>
                    </a:p>
                    <a:p>
                      <a:endParaRPr lang="es-CO" dirty="0" smtClean="0"/>
                    </a:p>
                    <a:p>
                      <a:endParaRPr lang="es-CO" dirty="0" smtClean="0"/>
                    </a:p>
                    <a:p>
                      <a:r>
                        <a:rPr lang="es-CO" dirty="0" smtClean="0"/>
                        <a:t>Present Progressive</a:t>
                      </a:r>
                      <a:endParaRPr lang="es-CO" dirty="0"/>
                    </a:p>
                  </a:txBody>
                  <a:tcPr/>
                </a:tc>
                <a:tc>
                  <a:txBody>
                    <a:bodyPr/>
                    <a:lstStyle/>
                    <a:p>
                      <a:r>
                        <a:rPr lang="es-CO" dirty="0" smtClean="0">
                          <a:hlinkClick r:id="rId2"/>
                        </a:rPr>
                        <a:t>www.prezi.com</a:t>
                      </a:r>
                      <a:endParaRPr lang="es-CO" dirty="0" smtClean="0"/>
                    </a:p>
                    <a:p>
                      <a:r>
                        <a:rPr lang="es-CO" dirty="0" smtClean="0">
                          <a:hlinkClick r:id="rId3"/>
                        </a:rPr>
                        <a:t>www.youtube.com</a:t>
                      </a:r>
                      <a:endParaRPr lang="es-CO" dirty="0" smtClean="0"/>
                    </a:p>
                    <a:p>
                      <a:endParaRPr lang="es-CO" dirty="0" smtClean="0"/>
                    </a:p>
                    <a:p>
                      <a:endParaRPr lang="es-CO" dirty="0" smtClean="0"/>
                    </a:p>
                    <a:p>
                      <a:endParaRPr lang="es-CO" dirty="0" smtClean="0"/>
                    </a:p>
                    <a:p>
                      <a:endParaRPr lang="es-CO" dirty="0" smtClean="0">
                        <a:hlinkClick r:id="rId3"/>
                      </a:endParaRPr>
                    </a:p>
                    <a:p>
                      <a:r>
                        <a:rPr lang="es-CO" dirty="0" smtClean="0">
                          <a:hlinkClick r:id="rId3"/>
                        </a:rPr>
                        <a:t>www.youtube.com</a:t>
                      </a:r>
                      <a:endParaRPr lang="es-CO" dirty="0" smtClean="0"/>
                    </a:p>
                    <a:p>
                      <a:r>
                        <a:rPr lang="es-CO" dirty="0" smtClean="0"/>
                        <a:t>PowerPoint</a:t>
                      </a:r>
                    </a:p>
                    <a:p>
                      <a:endParaRPr lang="es-CO" dirty="0"/>
                    </a:p>
                  </a:txBody>
                  <a:tcPr/>
                </a:tc>
                <a:tc>
                  <a:txBody>
                    <a:bodyPr/>
                    <a:lstStyle/>
                    <a:p>
                      <a:r>
                        <a:rPr lang="es-CO" dirty="0" smtClean="0"/>
                        <a:t>Buscar en youtube la explicación de dicho tema.</a:t>
                      </a:r>
                    </a:p>
                    <a:p>
                      <a:endParaRPr lang="es-CO" dirty="0" smtClean="0"/>
                    </a:p>
                    <a:p>
                      <a:endParaRPr lang="es-CO" dirty="0" smtClean="0"/>
                    </a:p>
                    <a:p>
                      <a:endParaRPr lang="es-CO" dirty="0" smtClean="0"/>
                    </a:p>
                    <a:p>
                      <a:r>
                        <a:rPr lang="es-CO" dirty="0" smtClean="0"/>
                        <a:t>Buscar</a:t>
                      </a:r>
                      <a:r>
                        <a:rPr lang="es-CO" baseline="0" dirty="0" smtClean="0"/>
                        <a:t> en youtube información acerca de dicho tema.</a:t>
                      </a:r>
                      <a:endParaRPr lang="es-CO" dirty="0"/>
                    </a:p>
                  </a:txBody>
                  <a:tcPr/>
                </a:tc>
                <a:tc>
                  <a:txBody>
                    <a:bodyPr/>
                    <a:lstStyle/>
                    <a:p>
                      <a:r>
                        <a:rPr lang="es-CO" dirty="0" smtClean="0"/>
                        <a:t>Según lo entendido</a:t>
                      </a:r>
                      <a:r>
                        <a:rPr lang="es-CO" baseline="0" dirty="0" smtClean="0"/>
                        <a:t> realizar una breve explicación en Prezi.</a:t>
                      </a:r>
                    </a:p>
                    <a:p>
                      <a:endParaRPr lang="es-CO" baseline="0" dirty="0" smtClean="0"/>
                    </a:p>
                    <a:p>
                      <a:endParaRPr lang="es-CO" dirty="0" smtClean="0"/>
                    </a:p>
                    <a:p>
                      <a:r>
                        <a:rPr lang="es-CO" dirty="0" smtClean="0"/>
                        <a:t>Realizar una presentación en</a:t>
                      </a:r>
                      <a:r>
                        <a:rPr lang="es-CO" baseline="0" dirty="0" smtClean="0"/>
                        <a:t> PowerPoint de acuerdo a lo visto.</a:t>
                      </a:r>
                      <a:r>
                        <a:rPr lang="es-CO" dirty="0" smtClean="0"/>
                        <a:t> </a:t>
                      </a:r>
                    </a:p>
                    <a:p>
                      <a:endParaRPr lang="es-CO" dirty="0" smtClean="0"/>
                    </a:p>
                    <a:p>
                      <a:endParaRPr lang="es-CO" dirty="0"/>
                    </a:p>
                  </a:txBody>
                  <a:tcPr/>
                </a:tc>
              </a:tr>
            </a:tbl>
          </a:graphicData>
        </a:graphic>
      </p:graphicFrame>
    </p:spTree>
    <p:extLst>
      <p:ext uri="{BB962C8B-B14F-4D97-AF65-F5344CB8AC3E}">
        <p14:creationId xmlns:p14="http://schemas.microsoft.com/office/powerpoint/2010/main" val="272079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592310782"/>
              </p:ext>
            </p:extLst>
          </p:nvPr>
        </p:nvGraphicFramePr>
        <p:xfrm>
          <a:off x="467544" y="188640"/>
          <a:ext cx="8229600" cy="7406640"/>
        </p:xfrm>
        <a:graphic>
          <a:graphicData uri="http://schemas.openxmlformats.org/drawingml/2006/table">
            <a:tbl>
              <a:tblPr firstRow="1" bandRow="1">
                <a:tableStyleId>{5940675A-B579-460E-94D1-54222C63F5DA}</a:tableStyleId>
              </a:tblPr>
              <a:tblGrid>
                <a:gridCol w="2057400"/>
                <a:gridCol w="2057400"/>
                <a:gridCol w="2057400"/>
                <a:gridCol w="2057400"/>
              </a:tblGrid>
              <a:tr h="149736">
                <a:tc gridSpan="4">
                  <a:txBody>
                    <a:bodyPr/>
                    <a:lstStyle/>
                    <a:p>
                      <a:pPr algn="ctr"/>
                      <a:r>
                        <a:rPr lang="es-CO" b="1" dirty="0" smtClean="0"/>
                        <a:t>UNIDAD 4</a:t>
                      </a:r>
                      <a:endParaRPr lang="es-CO" b="1" dirty="0"/>
                    </a:p>
                  </a:txBody>
                  <a:tcPr/>
                </a:tc>
                <a:tc hMerge="1">
                  <a:txBody>
                    <a:bodyPr/>
                    <a:lstStyle/>
                    <a:p>
                      <a:endParaRPr lang="es-CO" dirty="0"/>
                    </a:p>
                  </a:txBody>
                  <a:tcPr/>
                </a:tc>
                <a:tc hMerge="1">
                  <a:txBody>
                    <a:bodyPr/>
                    <a:lstStyle/>
                    <a:p>
                      <a:endParaRPr lang="es-CO" dirty="0"/>
                    </a:p>
                  </a:txBody>
                  <a:tcPr/>
                </a:tc>
                <a:tc hMerge="1">
                  <a:txBody>
                    <a:bodyPr/>
                    <a:lstStyle/>
                    <a:p>
                      <a:endParaRPr lang="es-CO" dirty="0"/>
                    </a:p>
                  </a:txBody>
                  <a:tcPr/>
                </a:tc>
              </a:tr>
              <a:tr h="747775">
                <a:tc>
                  <a:txBody>
                    <a:bodyPr/>
                    <a:lstStyle/>
                    <a:p>
                      <a:pPr algn="ctr"/>
                      <a:r>
                        <a:rPr lang="es-CO" b="1" dirty="0" smtClean="0"/>
                        <a:t>Contenidos</a:t>
                      </a:r>
                      <a:endParaRPr lang="es-CO" b="1" dirty="0"/>
                    </a:p>
                  </a:txBody>
                  <a:tcPr/>
                </a:tc>
                <a:tc>
                  <a:txBody>
                    <a:bodyPr/>
                    <a:lstStyle/>
                    <a:p>
                      <a:r>
                        <a:rPr lang="es-CO" b="1" dirty="0" smtClean="0"/>
                        <a:t>Recursos</a:t>
                      </a:r>
                      <a:r>
                        <a:rPr lang="es-CO" b="1" baseline="0" dirty="0" smtClean="0"/>
                        <a:t> Utilizados</a:t>
                      </a:r>
                      <a:endParaRPr lang="es-CO" b="1" dirty="0"/>
                    </a:p>
                  </a:txBody>
                  <a:tcPr/>
                </a:tc>
                <a:tc>
                  <a:txBody>
                    <a:bodyPr/>
                    <a:lstStyle/>
                    <a:p>
                      <a:pPr algn="ctr"/>
                      <a:r>
                        <a:rPr lang="es-CO" b="1" dirty="0" smtClean="0"/>
                        <a:t>Actividades</a:t>
                      </a:r>
                      <a:endParaRPr lang="es-CO" b="1" dirty="0"/>
                    </a:p>
                  </a:txBody>
                  <a:tcPr/>
                </a:tc>
                <a:tc>
                  <a:txBody>
                    <a:bodyPr/>
                    <a:lstStyle/>
                    <a:p>
                      <a:r>
                        <a:rPr lang="es-CO" b="1" dirty="0" smtClean="0"/>
                        <a:t>Entregables por el estudiante /</a:t>
                      </a:r>
                    </a:p>
                    <a:p>
                      <a:r>
                        <a:rPr lang="es-CO" b="1" dirty="0" smtClean="0"/>
                        <a:t>Trabajo en clase</a:t>
                      </a:r>
                      <a:endParaRPr lang="es-CO" b="1" dirty="0"/>
                    </a:p>
                  </a:txBody>
                  <a:tcPr/>
                </a:tc>
              </a:tr>
              <a:tr h="5416584">
                <a:tc>
                  <a:txBody>
                    <a:bodyPr/>
                    <a:lstStyle/>
                    <a:p>
                      <a:r>
                        <a:rPr lang="es-CO" dirty="0" smtClean="0"/>
                        <a:t>Simple Past</a:t>
                      </a:r>
                    </a:p>
                    <a:p>
                      <a:endParaRPr lang="es-CO" dirty="0" smtClean="0"/>
                    </a:p>
                    <a:p>
                      <a:endParaRPr lang="es-CO" dirty="0" smtClean="0"/>
                    </a:p>
                    <a:p>
                      <a:endParaRPr lang="es-CO" dirty="0" smtClean="0"/>
                    </a:p>
                    <a:p>
                      <a:endParaRPr lang="es-CO" dirty="0" smtClean="0"/>
                    </a:p>
                    <a:p>
                      <a:r>
                        <a:rPr lang="es-CO" dirty="0" smtClean="0"/>
                        <a:t>Past Progressive</a:t>
                      </a:r>
                    </a:p>
                    <a:p>
                      <a:endParaRPr lang="es-CO" dirty="0" smtClean="0"/>
                    </a:p>
                    <a:p>
                      <a:endParaRPr lang="es-CO" dirty="0" smtClean="0"/>
                    </a:p>
                    <a:p>
                      <a:endParaRPr lang="es-CO" dirty="0" smtClean="0"/>
                    </a:p>
                    <a:p>
                      <a:endParaRPr lang="es-CO" dirty="0" smtClean="0"/>
                    </a:p>
                    <a:p>
                      <a:r>
                        <a:rPr lang="es-CO" dirty="0" smtClean="0"/>
                        <a:t>Future Will / Going to</a:t>
                      </a:r>
                    </a:p>
                    <a:p>
                      <a:endParaRPr lang="es-CO" dirty="0" smtClean="0"/>
                    </a:p>
                    <a:p>
                      <a:endParaRPr lang="es-CO" dirty="0" smtClean="0"/>
                    </a:p>
                    <a:p>
                      <a:endParaRPr lang="es-CO" dirty="0" smtClean="0"/>
                    </a:p>
                    <a:p>
                      <a:r>
                        <a:rPr lang="es-CO" dirty="0" smtClean="0"/>
                        <a:t>Fisical Description</a:t>
                      </a:r>
                    </a:p>
                    <a:p>
                      <a:endParaRPr lang="es-CO" dirty="0" smtClean="0"/>
                    </a:p>
                    <a:p>
                      <a:endParaRPr lang="es-CO" dirty="0"/>
                    </a:p>
                  </a:txBody>
                  <a:tcPr/>
                </a:tc>
                <a:tc>
                  <a:txBody>
                    <a:bodyPr/>
                    <a:lstStyle/>
                    <a:p>
                      <a:r>
                        <a:rPr lang="es-CO" dirty="0" smtClean="0">
                          <a:hlinkClick r:id="rId2"/>
                        </a:rPr>
                        <a:t>www.youtube.com</a:t>
                      </a:r>
                      <a:endParaRPr lang="es-CO" dirty="0" smtClean="0"/>
                    </a:p>
                    <a:p>
                      <a:endParaRPr lang="es-CO" dirty="0" smtClean="0"/>
                    </a:p>
                    <a:p>
                      <a:endParaRPr lang="es-CO" dirty="0" smtClean="0"/>
                    </a:p>
                    <a:p>
                      <a:endParaRPr lang="es-CO" dirty="0" smtClean="0"/>
                    </a:p>
                    <a:p>
                      <a:endParaRPr lang="es-CO" dirty="0" smtClean="0"/>
                    </a:p>
                    <a:p>
                      <a:r>
                        <a:rPr lang="es-CO" dirty="0" smtClean="0"/>
                        <a:t>Software Educativo</a:t>
                      </a:r>
                    </a:p>
                    <a:p>
                      <a:endParaRPr lang="es-CO" dirty="0" smtClean="0"/>
                    </a:p>
                    <a:p>
                      <a:endParaRPr lang="es-CO" dirty="0" smtClean="0"/>
                    </a:p>
                    <a:p>
                      <a:endParaRPr lang="es-CO" dirty="0" smtClean="0"/>
                    </a:p>
                    <a:p>
                      <a:r>
                        <a:rPr lang="es-CO" dirty="0" smtClean="0">
                          <a:hlinkClick r:id="rId3"/>
                        </a:rPr>
                        <a:t>www.mindomo.com</a:t>
                      </a:r>
                      <a:endParaRPr lang="es-CO" dirty="0" smtClean="0"/>
                    </a:p>
                    <a:p>
                      <a:endParaRPr lang="es-CO" dirty="0" smtClean="0"/>
                    </a:p>
                    <a:p>
                      <a:endParaRPr lang="es-CO" dirty="0" smtClean="0">
                        <a:hlinkClick r:id="rId4"/>
                      </a:endParaRPr>
                    </a:p>
                    <a:p>
                      <a:endParaRPr lang="es-CO" dirty="0" smtClean="0">
                        <a:hlinkClick r:id="rId4"/>
                      </a:endParaRPr>
                    </a:p>
                    <a:p>
                      <a:r>
                        <a:rPr lang="es-CO" dirty="0" smtClean="0">
                          <a:hlinkClick r:id="rId4"/>
                        </a:rPr>
                        <a:t>www.myenglish2.webnode.com</a:t>
                      </a:r>
                      <a:endParaRPr lang="es-CO" dirty="0" smtClean="0"/>
                    </a:p>
                    <a:p>
                      <a:r>
                        <a:rPr lang="es-CO" dirty="0" smtClean="0"/>
                        <a:t>Slideshare</a:t>
                      </a:r>
                    </a:p>
                  </a:txBody>
                  <a:tcPr/>
                </a:tc>
                <a:tc>
                  <a:txBody>
                    <a:bodyPr/>
                    <a:lstStyle/>
                    <a:p>
                      <a:r>
                        <a:rPr lang="es-CO" dirty="0" smtClean="0"/>
                        <a:t>Observar un video referente al tema.</a:t>
                      </a:r>
                    </a:p>
                    <a:p>
                      <a:endParaRPr lang="es-CO" dirty="0" smtClean="0"/>
                    </a:p>
                    <a:p>
                      <a:endParaRPr lang="es-CO" dirty="0" smtClean="0"/>
                    </a:p>
                    <a:p>
                      <a:endParaRPr lang="es-CO" dirty="0" smtClean="0"/>
                    </a:p>
                    <a:p>
                      <a:r>
                        <a:rPr lang="es-CO" dirty="0" smtClean="0"/>
                        <a:t>Buscar información respecto al tema en internet.</a:t>
                      </a:r>
                    </a:p>
                    <a:p>
                      <a:endParaRPr lang="es-CO" dirty="0" smtClean="0"/>
                    </a:p>
                    <a:p>
                      <a:r>
                        <a:rPr lang="es-CO" dirty="0" smtClean="0"/>
                        <a:t>Mirar en youtube información referente al tema.</a:t>
                      </a:r>
                    </a:p>
                    <a:p>
                      <a:endParaRPr lang="es-CO" dirty="0" smtClean="0"/>
                    </a:p>
                    <a:p>
                      <a:endParaRPr lang="es-CO" dirty="0" smtClean="0"/>
                    </a:p>
                    <a:p>
                      <a:r>
                        <a:rPr lang="es-CO" dirty="0" smtClean="0"/>
                        <a:t>Usar la página</a:t>
                      </a:r>
                      <a:r>
                        <a:rPr lang="es-CO" baseline="0" dirty="0" smtClean="0"/>
                        <a:t> planteada para complementar el tema.</a:t>
                      </a:r>
                      <a:endParaRPr lang="es-CO" dirty="0"/>
                    </a:p>
                  </a:txBody>
                  <a:tcPr/>
                </a:tc>
                <a:tc>
                  <a:txBody>
                    <a:bodyPr/>
                    <a:lstStyle/>
                    <a:p>
                      <a:r>
                        <a:rPr lang="es-CO" dirty="0" smtClean="0"/>
                        <a:t>En PowerPoint realizar una guía interactiva respecto al tema.</a:t>
                      </a:r>
                    </a:p>
                    <a:p>
                      <a:endParaRPr lang="es-CO" dirty="0" smtClean="0"/>
                    </a:p>
                    <a:p>
                      <a:r>
                        <a:rPr lang="es-CO" dirty="0" smtClean="0"/>
                        <a:t> Socializar en clase un Software Educativo, referente al tema.</a:t>
                      </a:r>
                    </a:p>
                    <a:p>
                      <a:endParaRPr lang="es-CO" dirty="0" smtClean="0"/>
                    </a:p>
                    <a:p>
                      <a:r>
                        <a:rPr lang="es-CO" dirty="0" smtClean="0"/>
                        <a:t>Exponer</a:t>
                      </a:r>
                      <a:r>
                        <a:rPr lang="es-CO" baseline="0" dirty="0" smtClean="0"/>
                        <a:t> el tema a través de ejemplos en mindomo. </a:t>
                      </a:r>
                    </a:p>
                    <a:p>
                      <a:endParaRPr lang="es-CO" baseline="0" dirty="0" smtClean="0"/>
                    </a:p>
                    <a:p>
                      <a:r>
                        <a:rPr lang="es-CO" baseline="0" dirty="0" smtClean="0"/>
                        <a:t>Realizar una presentación con lo visto en Slideshare.</a:t>
                      </a:r>
                    </a:p>
                    <a:p>
                      <a:endParaRPr lang="es-CO" dirty="0" smtClean="0"/>
                    </a:p>
                    <a:p>
                      <a:endParaRPr lang="es-CO" dirty="0" smtClean="0"/>
                    </a:p>
                    <a:p>
                      <a:endParaRPr lang="es-CO" dirty="0"/>
                    </a:p>
                  </a:txBody>
                  <a:tcPr/>
                </a:tc>
              </a:tr>
            </a:tbl>
          </a:graphicData>
        </a:graphic>
      </p:graphicFrame>
    </p:spTree>
    <p:extLst>
      <p:ext uri="{BB962C8B-B14F-4D97-AF65-F5344CB8AC3E}">
        <p14:creationId xmlns:p14="http://schemas.microsoft.com/office/powerpoint/2010/main" val="55310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CONCLUSIONES</a:t>
            </a:r>
            <a:endParaRPr lang="es-CO" dirty="0"/>
          </a:p>
        </p:txBody>
      </p:sp>
      <p:sp>
        <p:nvSpPr>
          <p:cNvPr id="3" name="2 Marcador de contenido"/>
          <p:cNvSpPr>
            <a:spLocks noGrp="1"/>
          </p:cNvSpPr>
          <p:nvPr>
            <p:ph idx="1"/>
          </p:nvPr>
        </p:nvSpPr>
        <p:spPr/>
        <p:txBody>
          <a:bodyPr>
            <a:normAutofit lnSpcReduction="10000"/>
          </a:bodyPr>
          <a:lstStyle/>
          <a:p>
            <a:pPr marL="0" indent="0">
              <a:buNone/>
            </a:pPr>
            <a:r>
              <a:rPr lang="es-CO" dirty="0" smtClean="0"/>
              <a:t>En una época como la nuestra aprender por medio de las TIC’s más que un recurso es una necesidad dentro del contexto educativo, pues al hacer uso de las herramientas informáticas comprendemos de una mejor manera el mundo en el cual estamos inmersos, siendo más fácil entonces defendernos en el día a día con las nuevas tecnologías de la información y la comunicación.</a:t>
            </a:r>
            <a:endParaRPr lang="es-CO" dirty="0"/>
          </a:p>
        </p:txBody>
      </p:sp>
    </p:spTree>
    <p:extLst>
      <p:ext uri="{BB962C8B-B14F-4D97-AF65-F5344CB8AC3E}">
        <p14:creationId xmlns:p14="http://schemas.microsoft.com/office/powerpoint/2010/main" val="1070902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pPr marL="0" indent="0">
              <a:buNone/>
            </a:pPr>
            <a:r>
              <a:rPr lang="es-CO" sz="3900" dirty="0" smtClean="0"/>
              <a:t>Plan para reforzar algunos temas de la asignatura de Inglés a través de las TIC’s en la Institución Educativa Normal Superior de Envigado.</a:t>
            </a:r>
          </a:p>
          <a:p>
            <a:pPr marL="0" indent="0">
              <a:buNone/>
            </a:pPr>
            <a:endParaRPr lang="es-CO" sz="3900" dirty="0"/>
          </a:p>
          <a:p>
            <a:pPr marL="0" indent="0">
              <a:buNone/>
            </a:pPr>
            <a:endParaRPr lang="es-CO" dirty="0" smtClean="0"/>
          </a:p>
          <a:p>
            <a:pPr marL="0" indent="0">
              <a:buNone/>
            </a:pPr>
            <a:endParaRPr lang="es-CO" dirty="0"/>
          </a:p>
          <a:p>
            <a:pPr marL="0" indent="0">
              <a:buNone/>
            </a:pPr>
            <a:r>
              <a:rPr lang="es-CO" dirty="0" smtClean="0"/>
              <a:t>Maestra en Formación: Juliana Cañas Ortega</a:t>
            </a:r>
          </a:p>
          <a:p>
            <a:pPr marL="0" indent="0">
              <a:buNone/>
            </a:pPr>
            <a:r>
              <a:rPr lang="es-CO" dirty="0" smtClean="0"/>
              <a:t>2014</a:t>
            </a:r>
            <a:endParaRPr lang="es-CO" dirty="0"/>
          </a:p>
        </p:txBody>
      </p:sp>
    </p:spTree>
    <p:extLst>
      <p:ext uri="{BB962C8B-B14F-4D97-AF65-F5344CB8AC3E}">
        <p14:creationId xmlns:p14="http://schemas.microsoft.com/office/powerpoint/2010/main" val="999540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PLANTEAMIENTO DEL PROBLEMA</a:t>
            </a:r>
            <a:endParaRPr lang="es-CO" dirty="0"/>
          </a:p>
        </p:txBody>
      </p:sp>
      <p:sp>
        <p:nvSpPr>
          <p:cNvPr id="3" name="2 Marcador de contenido"/>
          <p:cNvSpPr>
            <a:spLocks noGrp="1"/>
          </p:cNvSpPr>
          <p:nvPr>
            <p:ph idx="1"/>
          </p:nvPr>
        </p:nvSpPr>
        <p:spPr/>
        <p:txBody>
          <a:bodyPr>
            <a:normAutofit/>
          </a:bodyPr>
          <a:lstStyle/>
          <a:p>
            <a:pPr marL="0" indent="0">
              <a:buNone/>
            </a:pPr>
            <a:endParaRPr lang="es-CO" sz="3600" dirty="0" smtClean="0"/>
          </a:p>
          <a:p>
            <a:pPr marL="0" indent="0">
              <a:buNone/>
            </a:pPr>
            <a:r>
              <a:rPr lang="es-CO" sz="3600" dirty="0" smtClean="0"/>
              <a:t>Se necesita complementar en la asignatura de Inglés los temas abordados con herramientas informáticas como las TIC’s, para favorecer el proceso enseñanza-aprendizaje de los estudiantes.</a:t>
            </a:r>
            <a:endParaRPr lang="es-CO" sz="3600" dirty="0"/>
          </a:p>
        </p:txBody>
      </p:sp>
    </p:spTree>
    <p:extLst>
      <p:ext uri="{BB962C8B-B14F-4D97-AF65-F5344CB8AC3E}">
        <p14:creationId xmlns:p14="http://schemas.microsoft.com/office/powerpoint/2010/main" val="2233169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OBJETIVOS</a:t>
            </a:r>
            <a:endParaRPr lang="es-CO" dirty="0"/>
          </a:p>
        </p:txBody>
      </p:sp>
      <p:sp>
        <p:nvSpPr>
          <p:cNvPr id="3" name="2 Marcador de contenido"/>
          <p:cNvSpPr>
            <a:spLocks noGrp="1"/>
          </p:cNvSpPr>
          <p:nvPr>
            <p:ph idx="1"/>
          </p:nvPr>
        </p:nvSpPr>
        <p:spPr>
          <a:xfrm>
            <a:off x="457200" y="1340769"/>
            <a:ext cx="8229600" cy="3528392"/>
          </a:xfrm>
        </p:spPr>
        <p:txBody>
          <a:bodyPr/>
          <a:lstStyle/>
          <a:p>
            <a:endParaRPr lang="es-CO" sz="3600" dirty="0" smtClean="0"/>
          </a:p>
          <a:p>
            <a:r>
              <a:rPr lang="es-CO" sz="3600" dirty="0" smtClean="0"/>
              <a:t>General</a:t>
            </a:r>
          </a:p>
          <a:p>
            <a:pPr marL="0" indent="0">
              <a:buNone/>
            </a:pPr>
            <a:r>
              <a:rPr lang="es-CO" dirty="0" smtClean="0"/>
              <a:t>Complementar las clases de la asignatura de Inglés por medio de herramientas informáticas, con el fin de favorecer el proceso enseñanza-aprendizaje de los alumnos.</a:t>
            </a:r>
          </a:p>
          <a:p>
            <a:pPr marL="0" indent="0">
              <a:buNone/>
            </a:pPr>
            <a:endParaRPr lang="es-CO" dirty="0"/>
          </a:p>
        </p:txBody>
      </p:sp>
    </p:spTree>
    <p:extLst>
      <p:ext uri="{BB962C8B-B14F-4D97-AF65-F5344CB8AC3E}">
        <p14:creationId xmlns:p14="http://schemas.microsoft.com/office/powerpoint/2010/main" val="395455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3"/>
            <a:ext cx="8229600" cy="4824536"/>
          </a:xfrm>
        </p:spPr>
        <p:txBody>
          <a:bodyPr/>
          <a:lstStyle/>
          <a:p>
            <a:r>
              <a:rPr lang="es-CO" sz="3600" dirty="0" smtClean="0"/>
              <a:t>Específicos</a:t>
            </a:r>
          </a:p>
          <a:p>
            <a:pPr>
              <a:buFontTx/>
              <a:buChar char="-"/>
            </a:pPr>
            <a:r>
              <a:rPr lang="es-CO" dirty="0" smtClean="0"/>
              <a:t>Acceder fácilmente a las herramientas tecnológicas de la Institución.</a:t>
            </a:r>
          </a:p>
          <a:p>
            <a:pPr>
              <a:buFontTx/>
              <a:buChar char="-"/>
            </a:pPr>
            <a:r>
              <a:rPr lang="es-CO" dirty="0" smtClean="0"/>
              <a:t>Proponer actividades TIC’s en cada tema visto, con el fin de fomentar el trabajo en clase.</a:t>
            </a:r>
          </a:p>
          <a:p>
            <a:pPr>
              <a:buFontTx/>
              <a:buChar char="-"/>
            </a:pPr>
            <a:r>
              <a:rPr lang="es-CO" dirty="0" smtClean="0"/>
              <a:t>Desarrollar las actividades propuestas en conjunto, potencializando así el trabajo cooperativo en los alumnos.</a:t>
            </a:r>
            <a:endParaRPr lang="es-CO" dirty="0"/>
          </a:p>
        </p:txBody>
      </p:sp>
    </p:spTree>
    <p:extLst>
      <p:ext uri="{BB962C8B-B14F-4D97-AF65-F5344CB8AC3E}">
        <p14:creationId xmlns:p14="http://schemas.microsoft.com/office/powerpoint/2010/main" val="3170694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71400"/>
            <a:ext cx="7067128" cy="864096"/>
          </a:xfrm>
        </p:spPr>
        <p:txBody>
          <a:bodyPr>
            <a:normAutofit/>
          </a:bodyPr>
          <a:lstStyle/>
          <a:p>
            <a:pPr algn="ctr"/>
            <a:r>
              <a:rPr lang="es-CO" dirty="0" smtClean="0"/>
              <a:t>CUADROS DE ACTIVIDADES</a:t>
            </a:r>
            <a:endParaRPr lang="es-CO"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042417475"/>
              </p:ext>
            </p:extLst>
          </p:nvPr>
        </p:nvGraphicFramePr>
        <p:xfrm>
          <a:off x="457200" y="504017"/>
          <a:ext cx="8229600" cy="6309360"/>
        </p:xfrm>
        <a:graphic>
          <a:graphicData uri="http://schemas.openxmlformats.org/drawingml/2006/table">
            <a:tbl>
              <a:tblPr firstRow="1" bandRow="1">
                <a:effectLst/>
                <a:tableStyleId>{5940675A-B579-460E-94D1-54222C63F5DA}</a:tableStyleId>
              </a:tblPr>
              <a:tblGrid>
                <a:gridCol w="2057400"/>
                <a:gridCol w="2057400"/>
                <a:gridCol w="2057400"/>
                <a:gridCol w="2057400"/>
              </a:tblGrid>
              <a:tr h="349062">
                <a:tc gridSpan="4">
                  <a:txBody>
                    <a:bodyPr/>
                    <a:lstStyle/>
                    <a:p>
                      <a:pPr algn="ctr"/>
                      <a:r>
                        <a:rPr lang="es-CO" b="1" dirty="0" smtClean="0"/>
                        <a:t>UNIDAD</a:t>
                      </a:r>
                      <a:r>
                        <a:rPr lang="es-CO" dirty="0" smtClean="0"/>
                        <a:t> </a:t>
                      </a:r>
                      <a:r>
                        <a:rPr lang="es-CO" b="1" i="0" dirty="0" smtClean="0"/>
                        <a:t>1</a:t>
                      </a:r>
                      <a:endParaRPr lang="es-CO" dirty="0"/>
                    </a:p>
                  </a:txBody>
                  <a:tcPr/>
                </a:tc>
                <a:tc hMerge="1">
                  <a:txBody>
                    <a:bodyPr/>
                    <a:lstStyle/>
                    <a:p>
                      <a:endParaRPr lang="es-CO" dirty="0"/>
                    </a:p>
                  </a:txBody>
                  <a:tcPr/>
                </a:tc>
                <a:tc hMerge="1">
                  <a:txBody>
                    <a:bodyPr/>
                    <a:lstStyle/>
                    <a:p>
                      <a:endParaRPr lang="es-CO" dirty="0"/>
                    </a:p>
                  </a:txBody>
                  <a:tcPr/>
                </a:tc>
                <a:tc hMerge="1">
                  <a:txBody>
                    <a:bodyPr/>
                    <a:lstStyle/>
                    <a:p>
                      <a:endParaRPr lang="es-CO" dirty="0"/>
                    </a:p>
                  </a:txBody>
                  <a:tcPr/>
                </a:tc>
              </a:tr>
              <a:tr h="872656">
                <a:tc>
                  <a:txBody>
                    <a:bodyPr/>
                    <a:lstStyle/>
                    <a:p>
                      <a:pPr algn="ctr"/>
                      <a:r>
                        <a:rPr lang="es-CO" b="1" dirty="0" smtClean="0"/>
                        <a:t>Contenidos</a:t>
                      </a:r>
                      <a:endParaRPr lang="es-CO" b="1" dirty="0"/>
                    </a:p>
                  </a:txBody>
                  <a:tcPr/>
                </a:tc>
                <a:tc>
                  <a:txBody>
                    <a:bodyPr/>
                    <a:lstStyle/>
                    <a:p>
                      <a:r>
                        <a:rPr lang="es-CO" b="1" dirty="0" smtClean="0"/>
                        <a:t>Recursos</a:t>
                      </a:r>
                      <a:r>
                        <a:rPr lang="es-CO" dirty="0" smtClean="0"/>
                        <a:t> </a:t>
                      </a:r>
                      <a:r>
                        <a:rPr lang="es-CO" b="1" dirty="0" smtClean="0"/>
                        <a:t>Utilizados</a:t>
                      </a:r>
                      <a:endParaRPr lang="es-CO" b="1" dirty="0"/>
                    </a:p>
                  </a:txBody>
                  <a:tcPr/>
                </a:tc>
                <a:tc>
                  <a:txBody>
                    <a:bodyPr/>
                    <a:lstStyle/>
                    <a:p>
                      <a:pPr algn="ctr"/>
                      <a:r>
                        <a:rPr lang="es-CO" b="1" dirty="0" smtClean="0"/>
                        <a:t>Actividades</a:t>
                      </a:r>
                      <a:endParaRPr lang="es-CO" b="1" dirty="0"/>
                    </a:p>
                  </a:txBody>
                  <a:tcPr/>
                </a:tc>
                <a:tc>
                  <a:txBody>
                    <a:bodyPr/>
                    <a:lstStyle/>
                    <a:p>
                      <a:r>
                        <a:rPr lang="es-CO" b="1" dirty="0" smtClean="0"/>
                        <a:t>Entregables</a:t>
                      </a:r>
                      <a:r>
                        <a:rPr lang="es-CO" b="1" baseline="0" dirty="0" smtClean="0"/>
                        <a:t> por el estudiante / Trabajo en clase</a:t>
                      </a:r>
                      <a:endParaRPr lang="es-CO" b="1" dirty="0"/>
                    </a:p>
                  </a:txBody>
                  <a:tcPr/>
                </a:tc>
              </a:tr>
              <a:tr h="4741168">
                <a:tc>
                  <a:txBody>
                    <a:bodyPr/>
                    <a:lstStyle/>
                    <a:p>
                      <a:r>
                        <a:rPr lang="es-CO" dirty="0" smtClean="0"/>
                        <a:t>El Alfabeto</a:t>
                      </a:r>
                    </a:p>
                    <a:p>
                      <a:endParaRPr lang="es-CO" dirty="0" smtClean="0"/>
                    </a:p>
                    <a:p>
                      <a:endParaRPr lang="es-CO" dirty="0" smtClean="0"/>
                    </a:p>
                    <a:p>
                      <a:endParaRPr lang="es-CO" dirty="0" smtClean="0"/>
                    </a:p>
                    <a:p>
                      <a:endParaRPr lang="es-CO" dirty="0" smtClean="0"/>
                    </a:p>
                    <a:p>
                      <a:endParaRPr lang="es-CO" dirty="0" smtClean="0"/>
                    </a:p>
                    <a:p>
                      <a:endParaRPr lang="es-CO" dirty="0" smtClean="0"/>
                    </a:p>
                    <a:p>
                      <a:r>
                        <a:rPr lang="es-CO" dirty="0" smtClean="0"/>
                        <a:t>Los Colores</a:t>
                      </a:r>
                      <a:endParaRPr lang="es-CO" dirty="0"/>
                    </a:p>
                  </a:txBody>
                  <a:tcPr/>
                </a:tc>
                <a:tc>
                  <a:txBody>
                    <a:bodyPr/>
                    <a:lstStyle/>
                    <a:p>
                      <a:r>
                        <a:rPr lang="es-CO" dirty="0" smtClean="0">
                          <a:hlinkClick r:id="rId2"/>
                        </a:rPr>
                        <a:t>www.TooDoo.com</a:t>
                      </a:r>
                      <a:endParaRPr lang="es-CO" dirty="0" smtClean="0"/>
                    </a:p>
                    <a:p>
                      <a:endParaRPr lang="es-CO" dirty="0" smtClean="0"/>
                    </a:p>
                    <a:p>
                      <a:endParaRPr lang="es-CO" dirty="0" smtClean="0"/>
                    </a:p>
                    <a:p>
                      <a:endParaRPr lang="es-CO" dirty="0" smtClean="0"/>
                    </a:p>
                    <a:p>
                      <a:endParaRPr lang="es-CO" dirty="0" smtClean="0"/>
                    </a:p>
                    <a:p>
                      <a:endParaRPr lang="es-CO" dirty="0" smtClean="0"/>
                    </a:p>
                    <a:p>
                      <a:endParaRPr lang="es-CO" dirty="0" smtClean="0"/>
                    </a:p>
                    <a:p>
                      <a:r>
                        <a:rPr lang="es-CO" dirty="0" smtClean="0">
                          <a:hlinkClick r:id="rId3"/>
                        </a:rPr>
                        <a:t>www.voki.com</a:t>
                      </a:r>
                      <a:endParaRPr lang="es-CO" dirty="0" smtClean="0"/>
                    </a:p>
                    <a:p>
                      <a:endParaRPr lang="es-CO" dirty="0"/>
                    </a:p>
                  </a:txBody>
                  <a:tcPr/>
                </a:tc>
                <a:tc>
                  <a:txBody>
                    <a:bodyPr/>
                    <a:lstStyle/>
                    <a:p>
                      <a:r>
                        <a:rPr lang="es-CO" dirty="0" smtClean="0"/>
                        <a:t>Los estudiantes luego de ver un ejemplo,</a:t>
                      </a:r>
                      <a:r>
                        <a:rPr lang="es-CO" baseline="0" dirty="0" smtClean="0"/>
                        <a:t> intentarán hacer un ToonDoo similar.</a:t>
                      </a:r>
                    </a:p>
                    <a:p>
                      <a:endParaRPr lang="es-CO" baseline="0" dirty="0" smtClean="0"/>
                    </a:p>
                    <a:p>
                      <a:endParaRPr lang="es-CO" baseline="0" dirty="0" smtClean="0"/>
                    </a:p>
                    <a:p>
                      <a:r>
                        <a:rPr lang="es-CO" baseline="0" dirty="0" smtClean="0"/>
                        <a:t>En grupos los alumnos escribirán un informe explicativo acerca de los colores en inglés.</a:t>
                      </a:r>
                      <a:endParaRPr lang="es-CO" dirty="0"/>
                    </a:p>
                  </a:txBody>
                  <a:tcPr/>
                </a:tc>
                <a:tc>
                  <a:txBody>
                    <a:bodyPr/>
                    <a:lstStyle/>
                    <a:p>
                      <a:r>
                        <a:rPr lang="es-CO" dirty="0" smtClean="0"/>
                        <a:t>En su TonnDoo los alumnos deberán explicar el alfabeto en inglés con ejemplos e imágenes.</a:t>
                      </a:r>
                    </a:p>
                    <a:p>
                      <a:endParaRPr lang="es-CO" dirty="0" smtClean="0"/>
                    </a:p>
                    <a:p>
                      <a:r>
                        <a:rPr lang="es-CO" dirty="0" smtClean="0"/>
                        <a:t>Luego de dicho informe</a:t>
                      </a:r>
                      <a:r>
                        <a:rPr lang="es-CO" baseline="0" dirty="0" smtClean="0"/>
                        <a:t> cada estudiante se dispondrá a explicar los colores con un </a:t>
                      </a:r>
                      <a:r>
                        <a:rPr lang="es-CO" baseline="0" dirty="0" err="1" smtClean="0"/>
                        <a:t>Voki</a:t>
                      </a:r>
                      <a:r>
                        <a:rPr lang="es-CO" baseline="0" dirty="0" smtClean="0"/>
                        <a:t>, teniendo en cuenta su correcta pronunciación.</a:t>
                      </a:r>
                      <a:endParaRPr lang="es-CO" dirty="0"/>
                    </a:p>
                  </a:txBody>
                  <a:tcPr/>
                </a:tc>
              </a:tr>
            </a:tbl>
          </a:graphicData>
        </a:graphic>
      </p:graphicFrame>
    </p:spTree>
    <p:extLst>
      <p:ext uri="{BB962C8B-B14F-4D97-AF65-F5344CB8AC3E}">
        <p14:creationId xmlns:p14="http://schemas.microsoft.com/office/powerpoint/2010/main" val="3681521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931215322"/>
              </p:ext>
            </p:extLst>
          </p:nvPr>
        </p:nvGraphicFramePr>
        <p:xfrm>
          <a:off x="457200" y="836713"/>
          <a:ext cx="7467604" cy="5256583"/>
        </p:xfrm>
        <a:graphic>
          <a:graphicData uri="http://schemas.openxmlformats.org/drawingml/2006/table">
            <a:tbl>
              <a:tblPr firstRow="1" bandRow="1">
                <a:tableStyleId>{5940675A-B579-460E-94D1-54222C63F5DA}</a:tableStyleId>
              </a:tblPr>
              <a:tblGrid>
                <a:gridCol w="1866901"/>
                <a:gridCol w="1866901"/>
                <a:gridCol w="1866901"/>
                <a:gridCol w="1866901"/>
              </a:tblGrid>
              <a:tr h="5256583">
                <a:tc>
                  <a:txBody>
                    <a:bodyPr/>
                    <a:lstStyle/>
                    <a:p>
                      <a:pPr algn="l"/>
                      <a:r>
                        <a:rPr lang="es-CO" dirty="0" smtClean="0"/>
                        <a:t>La Familia</a:t>
                      </a:r>
                    </a:p>
                    <a:p>
                      <a:pPr algn="l"/>
                      <a:endParaRPr lang="es-CO" dirty="0" smtClean="0"/>
                    </a:p>
                    <a:p>
                      <a:pPr algn="l"/>
                      <a:endParaRPr lang="es-CO" dirty="0" smtClean="0"/>
                    </a:p>
                    <a:p>
                      <a:pPr algn="l"/>
                      <a:endParaRPr lang="es-CO" dirty="0" smtClean="0"/>
                    </a:p>
                    <a:p>
                      <a:pPr algn="l"/>
                      <a:endParaRPr lang="es-CO" dirty="0" smtClean="0"/>
                    </a:p>
                    <a:p>
                      <a:pPr algn="l"/>
                      <a:endParaRPr lang="es-CO" dirty="0" smtClean="0"/>
                    </a:p>
                    <a:p>
                      <a:pPr algn="l"/>
                      <a:endParaRPr lang="es-CO" dirty="0" smtClean="0"/>
                    </a:p>
                    <a:p>
                      <a:pPr algn="l"/>
                      <a:r>
                        <a:rPr lang="es-CO" dirty="0" smtClean="0"/>
                        <a:t>Los Números</a:t>
                      </a:r>
                      <a:endParaRPr lang="es-CO" dirty="0"/>
                    </a:p>
                  </a:txBody>
                  <a:tcPr marL="82972" marR="82972"/>
                </a:tc>
                <a:tc>
                  <a:txBody>
                    <a:bodyPr/>
                    <a:lstStyle/>
                    <a:p>
                      <a:r>
                        <a:rPr lang="es-CO" dirty="0" smtClean="0">
                          <a:hlinkClick r:id="rId2"/>
                        </a:rPr>
                        <a:t>www.prezi.com</a:t>
                      </a:r>
                      <a:endParaRPr lang="es-CO" dirty="0" smtClean="0"/>
                    </a:p>
                    <a:p>
                      <a:endParaRPr lang="es-CO" dirty="0" smtClean="0"/>
                    </a:p>
                    <a:p>
                      <a:endParaRPr lang="es-CO" dirty="0" smtClean="0"/>
                    </a:p>
                    <a:p>
                      <a:endParaRPr lang="es-CO" dirty="0" smtClean="0"/>
                    </a:p>
                    <a:p>
                      <a:endParaRPr lang="es-CO" dirty="0" smtClean="0"/>
                    </a:p>
                    <a:p>
                      <a:endParaRPr lang="es-CO" dirty="0" smtClean="0"/>
                    </a:p>
                    <a:p>
                      <a:endParaRPr lang="es-CO" dirty="0" smtClean="0"/>
                    </a:p>
                    <a:p>
                      <a:r>
                        <a:rPr lang="es-CO" dirty="0" smtClean="0"/>
                        <a:t>Páginas interactivas</a:t>
                      </a:r>
                    </a:p>
                    <a:p>
                      <a:endParaRPr lang="es-CO" dirty="0" smtClean="0"/>
                    </a:p>
                    <a:p>
                      <a:endParaRPr lang="es-CO" dirty="0" smtClean="0"/>
                    </a:p>
                    <a:p>
                      <a:r>
                        <a:rPr lang="es-CO" dirty="0" smtClean="0"/>
                        <a:t> </a:t>
                      </a:r>
                      <a:endParaRPr lang="es-CO" dirty="0"/>
                    </a:p>
                  </a:txBody>
                  <a:tcPr marL="82972" marR="82972"/>
                </a:tc>
                <a:tc>
                  <a:txBody>
                    <a:bodyPr/>
                    <a:lstStyle/>
                    <a:p>
                      <a:r>
                        <a:rPr lang="es-CO" dirty="0" smtClean="0"/>
                        <a:t>Al finalizar la clase todos los alumnos deberán entregar en Word la descripción de su familia.</a:t>
                      </a:r>
                    </a:p>
                    <a:p>
                      <a:endParaRPr lang="es-CO" dirty="0" smtClean="0"/>
                    </a:p>
                    <a:p>
                      <a:r>
                        <a:rPr lang="es-CO" dirty="0" smtClean="0"/>
                        <a:t>En grupos los estudiantes deberán representar en rondas</a:t>
                      </a:r>
                      <a:r>
                        <a:rPr lang="es-CO" baseline="0" dirty="0" smtClean="0"/>
                        <a:t> uno de lo videos vistos en youtube acerca de los números.</a:t>
                      </a:r>
                      <a:endParaRPr lang="es-CO" dirty="0"/>
                    </a:p>
                  </a:txBody>
                  <a:tcPr marL="82972" marR="82972"/>
                </a:tc>
                <a:tc>
                  <a:txBody>
                    <a:bodyPr/>
                    <a:lstStyle/>
                    <a:p>
                      <a:r>
                        <a:rPr lang="es-CO" dirty="0" smtClean="0"/>
                        <a:t>Dicha descripción</a:t>
                      </a:r>
                      <a:r>
                        <a:rPr lang="es-CO" baseline="0" dirty="0" smtClean="0"/>
                        <a:t> deberá ser presentada para la próxima clase en Prezi.</a:t>
                      </a:r>
                    </a:p>
                    <a:p>
                      <a:endParaRPr lang="es-CO" baseline="0" dirty="0" smtClean="0"/>
                    </a:p>
                    <a:p>
                      <a:endParaRPr lang="es-CO" baseline="0" dirty="0" smtClean="0"/>
                    </a:p>
                    <a:p>
                      <a:r>
                        <a:rPr lang="es-CO" dirty="0" smtClean="0"/>
                        <a:t>Cada estudiante deberá buscar cinco páginas interactivas en las que se repase los números cardinales y ordinales en inglés.</a:t>
                      </a:r>
                      <a:endParaRPr lang="es-CO" dirty="0"/>
                    </a:p>
                  </a:txBody>
                  <a:tcPr marL="82972" marR="82972"/>
                </a:tc>
              </a:tr>
            </a:tbl>
          </a:graphicData>
        </a:graphic>
      </p:graphicFrame>
    </p:spTree>
    <p:extLst>
      <p:ext uri="{BB962C8B-B14F-4D97-AF65-F5344CB8AC3E}">
        <p14:creationId xmlns:p14="http://schemas.microsoft.com/office/powerpoint/2010/main" val="463636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343758921"/>
              </p:ext>
            </p:extLst>
          </p:nvPr>
        </p:nvGraphicFramePr>
        <p:xfrm>
          <a:off x="457200" y="124713"/>
          <a:ext cx="8229600" cy="6328623"/>
        </p:xfrm>
        <a:graphic>
          <a:graphicData uri="http://schemas.openxmlformats.org/drawingml/2006/table">
            <a:tbl>
              <a:tblPr firstRow="1" bandRow="1">
                <a:tableStyleId>{5940675A-B579-460E-94D1-54222C63F5DA}</a:tableStyleId>
              </a:tblPr>
              <a:tblGrid>
                <a:gridCol w="2057400"/>
                <a:gridCol w="2057400"/>
                <a:gridCol w="2057400"/>
                <a:gridCol w="2057400"/>
              </a:tblGrid>
              <a:tr h="659343">
                <a:tc gridSpan="4">
                  <a:txBody>
                    <a:bodyPr/>
                    <a:lstStyle/>
                    <a:p>
                      <a:pPr algn="ctr"/>
                      <a:r>
                        <a:rPr lang="es-CO" b="1" dirty="0" smtClean="0"/>
                        <a:t>UNIDAD 2</a:t>
                      </a:r>
                      <a:endParaRPr lang="es-CO" b="1" dirty="0"/>
                    </a:p>
                  </a:txBody>
                  <a:tcPr/>
                </a:tc>
                <a:tc hMerge="1">
                  <a:txBody>
                    <a:bodyPr/>
                    <a:lstStyle/>
                    <a:p>
                      <a:endParaRPr lang="es-CO" dirty="0"/>
                    </a:p>
                  </a:txBody>
                  <a:tcPr/>
                </a:tc>
                <a:tc hMerge="1">
                  <a:txBody>
                    <a:bodyPr/>
                    <a:lstStyle/>
                    <a:p>
                      <a:endParaRPr lang="es-CO" dirty="0"/>
                    </a:p>
                  </a:txBody>
                  <a:tcPr/>
                </a:tc>
                <a:tc hMerge="1">
                  <a:txBody>
                    <a:bodyPr/>
                    <a:lstStyle/>
                    <a:p>
                      <a:endParaRPr lang="es-CO" dirty="0"/>
                    </a:p>
                  </a:txBody>
                  <a:tcPr/>
                </a:tc>
              </a:tr>
              <a:tr h="370840">
                <a:tc>
                  <a:txBody>
                    <a:bodyPr/>
                    <a:lstStyle/>
                    <a:p>
                      <a:pPr algn="ctr"/>
                      <a:r>
                        <a:rPr lang="es-CO" b="1" dirty="0" smtClean="0"/>
                        <a:t>Contenidos</a:t>
                      </a:r>
                      <a:endParaRPr lang="es-CO" b="1" dirty="0"/>
                    </a:p>
                  </a:txBody>
                  <a:tcPr/>
                </a:tc>
                <a:tc>
                  <a:txBody>
                    <a:bodyPr/>
                    <a:lstStyle/>
                    <a:p>
                      <a:r>
                        <a:rPr lang="es-CO" b="1" dirty="0" smtClean="0"/>
                        <a:t>Recursos</a:t>
                      </a:r>
                      <a:r>
                        <a:rPr lang="es-CO" b="1" baseline="0" dirty="0" smtClean="0"/>
                        <a:t> Utilizados</a:t>
                      </a:r>
                      <a:endParaRPr lang="es-CO" b="1" dirty="0"/>
                    </a:p>
                  </a:txBody>
                  <a:tcPr/>
                </a:tc>
                <a:tc>
                  <a:txBody>
                    <a:bodyPr/>
                    <a:lstStyle/>
                    <a:p>
                      <a:pPr algn="ctr"/>
                      <a:r>
                        <a:rPr lang="es-CO" b="1" dirty="0" smtClean="0"/>
                        <a:t>Actividades</a:t>
                      </a:r>
                      <a:endParaRPr lang="es-CO" b="1" dirty="0"/>
                    </a:p>
                  </a:txBody>
                  <a:tcPr/>
                </a:tc>
                <a:tc>
                  <a:txBody>
                    <a:bodyPr/>
                    <a:lstStyle/>
                    <a:p>
                      <a:r>
                        <a:rPr lang="es-CO" b="1" dirty="0" smtClean="0"/>
                        <a:t>Entregables por el estudiante /</a:t>
                      </a:r>
                    </a:p>
                    <a:p>
                      <a:r>
                        <a:rPr lang="es-CO" b="1" dirty="0" smtClean="0"/>
                        <a:t>Trabajo en clase</a:t>
                      </a:r>
                      <a:endParaRPr lang="es-CO" b="1" dirty="0"/>
                    </a:p>
                  </a:txBody>
                  <a:tcPr/>
                </a:tc>
              </a:tr>
              <a:tr h="4402920">
                <a:tc>
                  <a:txBody>
                    <a:bodyPr/>
                    <a:lstStyle/>
                    <a:p>
                      <a:r>
                        <a:rPr lang="es-CO" dirty="0" smtClean="0"/>
                        <a:t>El Cuerpo</a:t>
                      </a:r>
                    </a:p>
                    <a:p>
                      <a:endParaRPr lang="es-CO" dirty="0" smtClean="0"/>
                    </a:p>
                    <a:p>
                      <a:endParaRPr lang="es-CO" dirty="0" smtClean="0"/>
                    </a:p>
                    <a:p>
                      <a:endParaRPr lang="es-CO" dirty="0" smtClean="0"/>
                    </a:p>
                    <a:p>
                      <a:endParaRPr lang="es-CO" dirty="0" smtClean="0"/>
                    </a:p>
                    <a:p>
                      <a:endParaRPr lang="es-CO" dirty="0" smtClean="0"/>
                    </a:p>
                    <a:p>
                      <a:endParaRPr lang="es-CO" dirty="0" smtClean="0"/>
                    </a:p>
                    <a:p>
                      <a:endParaRPr lang="es-CO" dirty="0" smtClean="0"/>
                    </a:p>
                    <a:p>
                      <a:endParaRPr lang="es-CO" dirty="0" smtClean="0"/>
                    </a:p>
                    <a:p>
                      <a:r>
                        <a:rPr lang="es-CO" dirty="0" smtClean="0"/>
                        <a:t>Las Profesiones</a:t>
                      </a:r>
                      <a:endParaRPr lang="es-CO" dirty="0"/>
                    </a:p>
                  </a:txBody>
                  <a:tcPr/>
                </a:tc>
                <a:tc>
                  <a:txBody>
                    <a:bodyPr/>
                    <a:lstStyle/>
                    <a:p>
                      <a:r>
                        <a:rPr lang="es-CO" b="0" dirty="0" smtClean="0">
                          <a:hlinkClick r:id="rId2"/>
                        </a:rPr>
                        <a:t>www.gliffy.com</a:t>
                      </a:r>
                      <a:endParaRPr lang="es-CO" b="0" dirty="0" smtClean="0"/>
                    </a:p>
                    <a:p>
                      <a:endParaRPr lang="es-CO" b="0" dirty="0" smtClean="0"/>
                    </a:p>
                    <a:p>
                      <a:endParaRPr lang="es-CO" b="0" dirty="0" smtClean="0"/>
                    </a:p>
                    <a:p>
                      <a:endParaRPr lang="es-CO" b="0" dirty="0" smtClean="0"/>
                    </a:p>
                    <a:p>
                      <a:endParaRPr lang="es-CO" b="0" dirty="0" smtClean="0"/>
                    </a:p>
                    <a:p>
                      <a:endParaRPr lang="es-CO" b="0" dirty="0" smtClean="0"/>
                    </a:p>
                    <a:p>
                      <a:endParaRPr lang="es-CO" b="0" dirty="0" smtClean="0"/>
                    </a:p>
                    <a:p>
                      <a:endParaRPr lang="es-CO" b="0" dirty="0" smtClean="0"/>
                    </a:p>
                    <a:p>
                      <a:endParaRPr lang="es-CO" b="0" dirty="0" smtClean="0"/>
                    </a:p>
                    <a:p>
                      <a:r>
                        <a:rPr lang="es-CO" b="0" dirty="0" smtClean="0">
                          <a:hlinkClick r:id="rId3"/>
                        </a:rPr>
                        <a:t>www.calameo.com</a:t>
                      </a:r>
                      <a:endParaRPr lang="es-CO" b="0" dirty="0" smtClean="0"/>
                    </a:p>
                    <a:p>
                      <a:endParaRPr lang="es-CO" b="0" dirty="0"/>
                    </a:p>
                  </a:txBody>
                  <a:tcPr/>
                </a:tc>
                <a:tc>
                  <a:txBody>
                    <a:bodyPr/>
                    <a:lstStyle/>
                    <a:p>
                      <a:r>
                        <a:rPr lang="es-CO" dirty="0" smtClean="0"/>
                        <a:t>En</a:t>
                      </a:r>
                      <a:r>
                        <a:rPr lang="es-CO" baseline="0" dirty="0" smtClean="0"/>
                        <a:t> parejas los alumnos representarán canciones vistas en youtube acerca de las partes del cuerpo humano en inglés.</a:t>
                      </a:r>
                    </a:p>
                    <a:p>
                      <a:endParaRPr lang="es-CO" baseline="0" dirty="0" smtClean="0"/>
                    </a:p>
                    <a:p>
                      <a:r>
                        <a:rPr lang="es-CO" baseline="0" dirty="0" smtClean="0"/>
                        <a:t>En el aula de audio los alumnos verán videos  referentes a las profesiones.</a:t>
                      </a:r>
                      <a:endParaRPr lang="es-CO" dirty="0"/>
                    </a:p>
                  </a:txBody>
                  <a:tcPr/>
                </a:tc>
                <a:tc>
                  <a:txBody>
                    <a:bodyPr/>
                    <a:lstStyle/>
                    <a:p>
                      <a:r>
                        <a:rPr lang="es-CO" dirty="0" smtClean="0"/>
                        <a:t>En gliffy</a:t>
                      </a:r>
                      <a:r>
                        <a:rPr lang="es-CO" baseline="0" dirty="0" smtClean="0"/>
                        <a:t> cada estudiante hará una presentación exponiendo la escritura de las partes del cuerpo en inglés.</a:t>
                      </a:r>
                    </a:p>
                    <a:p>
                      <a:endParaRPr lang="es-CO" baseline="0" dirty="0" smtClean="0"/>
                    </a:p>
                    <a:p>
                      <a:endParaRPr lang="es-CO" baseline="0" dirty="0" smtClean="0"/>
                    </a:p>
                    <a:p>
                      <a:r>
                        <a:rPr lang="es-CO" dirty="0" smtClean="0"/>
                        <a:t>De acuerdo a lo visto en el video cada estudiante hará</a:t>
                      </a:r>
                      <a:r>
                        <a:rPr lang="es-CO" baseline="0" dirty="0" smtClean="0"/>
                        <a:t> un informe que deberá publicar en Calameo.</a:t>
                      </a:r>
                    </a:p>
                    <a:p>
                      <a:endParaRPr lang="es-CO" baseline="0" dirty="0" smtClean="0"/>
                    </a:p>
                  </a:txBody>
                  <a:tcPr/>
                </a:tc>
              </a:tr>
            </a:tbl>
          </a:graphicData>
        </a:graphic>
      </p:graphicFrame>
    </p:spTree>
    <p:extLst>
      <p:ext uri="{BB962C8B-B14F-4D97-AF65-F5344CB8AC3E}">
        <p14:creationId xmlns:p14="http://schemas.microsoft.com/office/powerpoint/2010/main" val="2444802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233905996"/>
              </p:ext>
            </p:extLst>
          </p:nvPr>
        </p:nvGraphicFramePr>
        <p:xfrm>
          <a:off x="457200" y="908050"/>
          <a:ext cx="8229600" cy="2560320"/>
        </p:xfrm>
        <a:graphic>
          <a:graphicData uri="http://schemas.openxmlformats.org/drawingml/2006/table">
            <a:tbl>
              <a:tblPr firstRow="1" bandRow="1">
                <a:tableStyleId>{5940675A-B579-460E-94D1-54222C63F5DA}</a:tableStyleId>
              </a:tblPr>
              <a:tblGrid>
                <a:gridCol w="2057400"/>
                <a:gridCol w="2057400"/>
                <a:gridCol w="2057400"/>
                <a:gridCol w="2057400"/>
              </a:tblGrid>
              <a:tr h="370840">
                <a:tc>
                  <a:txBody>
                    <a:bodyPr/>
                    <a:lstStyle/>
                    <a:p>
                      <a:r>
                        <a:rPr lang="es-CO" dirty="0" smtClean="0"/>
                        <a:t>Listening</a:t>
                      </a:r>
                      <a:endParaRPr lang="es-CO" dirty="0"/>
                    </a:p>
                  </a:txBody>
                  <a:tcPr/>
                </a:tc>
                <a:tc>
                  <a:txBody>
                    <a:bodyPr/>
                    <a:lstStyle/>
                    <a:p>
                      <a:r>
                        <a:rPr lang="es-CO" dirty="0" smtClean="0">
                          <a:hlinkClick r:id="rId2"/>
                        </a:rPr>
                        <a:t>www.Youtube.com</a:t>
                      </a:r>
                      <a:endParaRPr lang="es-CO" dirty="0" smtClean="0"/>
                    </a:p>
                    <a:p>
                      <a:endParaRPr lang="es-CO" dirty="0"/>
                    </a:p>
                  </a:txBody>
                  <a:tcPr/>
                </a:tc>
                <a:tc>
                  <a:txBody>
                    <a:bodyPr/>
                    <a:lstStyle/>
                    <a:p>
                      <a:r>
                        <a:rPr lang="es-CO" dirty="0" smtClean="0"/>
                        <a:t>Se verá una película en la que los alumnos comenzarán</a:t>
                      </a:r>
                      <a:r>
                        <a:rPr lang="es-CO" baseline="0" dirty="0" smtClean="0"/>
                        <a:t> a familiarizarse con el listening y la pronunciación en inglés.</a:t>
                      </a:r>
                      <a:endParaRPr lang="es-CO" dirty="0"/>
                    </a:p>
                  </a:txBody>
                  <a:tcPr/>
                </a:tc>
                <a:tc>
                  <a:txBody>
                    <a:bodyPr/>
                    <a:lstStyle/>
                    <a:p>
                      <a:r>
                        <a:rPr lang="es-CO" dirty="0" smtClean="0"/>
                        <a:t>Para la próxima clase los alumnos traerán para socializar un video hecho por ellos para sus compañeros.</a:t>
                      </a:r>
                    </a:p>
                    <a:p>
                      <a:endParaRPr lang="es-CO" dirty="0" smtClean="0"/>
                    </a:p>
                    <a:p>
                      <a:endParaRPr lang="es-CO" dirty="0" smtClean="0"/>
                    </a:p>
                  </a:txBody>
                  <a:tcPr/>
                </a:tc>
              </a:tr>
            </a:tbl>
          </a:graphicData>
        </a:graphic>
      </p:graphicFrame>
    </p:spTree>
    <p:extLst>
      <p:ext uri="{BB962C8B-B14F-4D97-AF65-F5344CB8AC3E}">
        <p14:creationId xmlns:p14="http://schemas.microsoft.com/office/powerpoint/2010/main" val="1558941677"/>
      </p:ext>
    </p:extLst>
  </p:cSld>
  <p:clrMapOvr>
    <a:masterClrMapping/>
  </p:clrMapOvr>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110</TotalTime>
  <Words>730</Words>
  <Application>Microsoft Office PowerPoint</Application>
  <PresentationFormat>Presentación en pantalla (4:3)</PresentationFormat>
  <Paragraphs>214</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Técnico</vt:lpstr>
      <vt:lpstr>Guía para mejorar el proceso enseñanza-aprendizaje en el área de lengua extranjera en el grado 6°</vt:lpstr>
      <vt:lpstr>Presentación de PowerPoint</vt:lpstr>
      <vt:lpstr>PLANTEAMIENTO DEL PROBLEMA</vt:lpstr>
      <vt:lpstr>OBJETIVOS</vt:lpstr>
      <vt:lpstr>Presentación de PowerPoint</vt:lpstr>
      <vt:lpstr>CUADROS DE ACTIVIDADES</vt:lpstr>
      <vt:lpstr>Presentación de PowerPoint</vt:lpstr>
      <vt:lpstr>Presentación de PowerPoint</vt:lpstr>
      <vt:lpstr>Presentación de PowerPoint</vt:lpstr>
      <vt:lpstr>Presentación de PowerPoint</vt:lpstr>
      <vt:lpstr>Presentación de PowerPoint</vt:lpstr>
      <vt:lpstr>Presentación de PowerPoint</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Guía para mejorar el proceso enseñanza-aprendizaje en el área de lengua extranjera en el grado 10°</dc:title>
  <dc:creator>sony</dc:creator>
  <cp:lastModifiedBy>sony</cp:lastModifiedBy>
  <cp:revision>67</cp:revision>
  <dcterms:created xsi:type="dcterms:W3CDTF">2014-03-16T01:36:17Z</dcterms:created>
  <dcterms:modified xsi:type="dcterms:W3CDTF">2014-03-16T03:38:18Z</dcterms:modified>
</cp:coreProperties>
</file>